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72" r:id="rId8"/>
    <p:sldId id="271" r:id="rId9"/>
    <p:sldId id="263" r:id="rId10"/>
    <p:sldId id="264" r:id="rId11"/>
    <p:sldId id="265" r:id="rId12"/>
    <p:sldId id="267" r:id="rId13"/>
    <p:sldId id="273" r:id="rId14"/>
    <p:sldId id="266" r:id="rId15"/>
    <p:sldId id="268" r:id="rId16"/>
    <p:sldId id="270" r:id="rId17"/>
    <p:sldId id="269" r:id="rId18"/>
  </p:sldIdLst>
  <p:sldSz cx="14630400" cy="8229600"/>
  <p:notesSz cx="8229600" cy="14630400"/>
  <p:embeddedFontLst>
    <p:embeddedFont>
      <p:font typeface="Kanit Light" panose="020B0604020202020204" charset="-34"/>
      <p:regular r:id="rId20"/>
    </p:embeddedFont>
    <p:embeddedFont>
      <p:font typeface="Martel Sans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6E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877" autoAdjust="0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22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1249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8D700-2DEE-9A94-9B21-BC4B18B3C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48365D-FD5E-9148-8DAC-FD58BFECD2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D84979-A196-D575-F7C6-79569304BE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D9179F-D4B3-18C3-B2E7-F3F97F4358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0229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479F6-28BD-76F1-6E69-C188C48A4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4E72B2-512C-C51B-9B59-EAA47A140F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5FD3E9-CADE-3EA3-58AC-2FE2ED365C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BA0B3A-498E-04B8-AA93-AC9E1239FD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202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12CB2-0279-F8F5-4441-D57C296BD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2111A9-2D78-07D2-BC53-60C5D01365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2F2552-56B3-5A10-43C8-F5EC9B363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D3A97B-4D3F-7209-48BD-5EB9C9CE4F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66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Brain Tumor Detection Using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This presentation outlines a machine learning-based approach for early and accurate brain tumor detection from MRI images. Our research utilizes a Convolutional Neural Network (CNN) to classify tumors, aiming to improve patient outcomes through efficient diagnostics.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05411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Preprocessing and Augmentation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1933523" y="20530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Feature Extraction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933523" y="2489404"/>
            <a:ext cx="825258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anose="020B0604020202020204" charset="-34"/>
                <a:ea typeface="Martel Sans" pitchFamily="34" charset="-122"/>
                <a:cs typeface="Kanit Light" panose="020B0604020202020204" charset="-34"/>
              </a:rPr>
              <a:t>The CNN's convolutional layers extract key features such as edges, textures, and shapes, while max pooling reduces the feature map size.</a:t>
            </a:r>
            <a:endParaRPr lang="en-US" sz="1750" dirty="0">
              <a:latin typeface="Kanit Light" panose="020B0604020202020204" charset="-34"/>
              <a:cs typeface="Kanit Light" panose="020B0604020202020204" charset="-34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763383" y="3317764"/>
            <a:ext cx="8592860" cy="15241"/>
          </a:xfrm>
          <a:prstGeom prst="roundRect">
            <a:avLst>
              <a:gd name="adj" fmla="val 625116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3009610" y="34499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Normalization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3009610" y="3791504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anose="020B0604020202020204" charset="-34"/>
                <a:ea typeface="Martel Sans" pitchFamily="34" charset="-122"/>
                <a:cs typeface="Kanit Light" panose="020B0604020202020204" charset="-34"/>
              </a:rPr>
              <a:t>Pixel values are scaled to a 0–1 range by dividing by 255, ensuring stable and efficient model training.</a:t>
            </a:r>
            <a:endParaRPr lang="en-US" sz="1750" dirty="0">
              <a:latin typeface="Kanit Light" panose="020B0604020202020204" charset="-34"/>
              <a:cs typeface="Kanit Light" panose="020B0604020202020204" charset="-34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2839470" y="4576465"/>
            <a:ext cx="7516773" cy="15241"/>
          </a:xfrm>
          <a:prstGeom prst="roundRect">
            <a:avLst>
              <a:gd name="adj" fmla="val 625116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0"/>
          <p:cNvSpPr/>
          <p:nvPr/>
        </p:nvSpPr>
        <p:spPr>
          <a:xfrm>
            <a:off x="4085578" y="4676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Resizing &amp; Conversion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4085578" y="50289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Kanit Light" panose="020B0604020202020204" charset="-34"/>
                <a:ea typeface="Martel Sans" pitchFamily="34" charset="-122"/>
                <a:cs typeface="Kanit Light" panose="020B0604020202020204" charset="-34"/>
              </a:rPr>
              <a:t>Images are resized to 224x224 pixels and converted to RGB format for uniformity in training.</a:t>
            </a:r>
            <a:endParaRPr lang="en-US" sz="1750" dirty="0">
              <a:latin typeface="Kanit Light" panose="020B0604020202020204" charset="-34"/>
              <a:cs typeface="Kanit Light" panose="020B0604020202020204" charset="-34"/>
            </a:endParaRPr>
          </a:p>
        </p:txBody>
      </p:sp>
      <p:sp>
        <p:nvSpPr>
          <p:cNvPr id="19" name="Shape 8">
            <a:extLst>
              <a:ext uri="{FF2B5EF4-FFF2-40B4-BE49-F238E27FC236}">
                <a16:creationId xmlns:a16="http://schemas.microsoft.com/office/drawing/2014/main" id="{2E5DCFF1-B140-3E98-3812-D6679245AC76}"/>
              </a:ext>
            </a:extLst>
          </p:cNvPr>
          <p:cNvSpPr/>
          <p:nvPr/>
        </p:nvSpPr>
        <p:spPr>
          <a:xfrm flipV="1">
            <a:off x="4085578" y="5816401"/>
            <a:ext cx="6270665" cy="45719"/>
          </a:xfrm>
          <a:prstGeom prst="roundRect">
            <a:avLst>
              <a:gd name="adj" fmla="val 625116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0">
            <a:extLst>
              <a:ext uri="{FF2B5EF4-FFF2-40B4-BE49-F238E27FC236}">
                <a16:creationId xmlns:a16="http://schemas.microsoft.com/office/drawing/2014/main" id="{9BE985F0-AE55-21B6-7EF5-96AB94BC7100}"/>
              </a:ext>
            </a:extLst>
          </p:cNvPr>
          <p:cNvSpPr/>
          <p:nvPr/>
        </p:nvSpPr>
        <p:spPr>
          <a:xfrm>
            <a:off x="5331686" y="59951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cs typeface="Kanit Light" pitchFamily="34" charset="-120"/>
              </a:rPr>
              <a:t>Data Augmentation</a:t>
            </a:r>
            <a:endParaRPr lang="en-US" sz="2200" dirty="0"/>
          </a:p>
        </p:txBody>
      </p:sp>
      <p:sp>
        <p:nvSpPr>
          <p:cNvPr id="21" name="Text 11">
            <a:extLst>
              <a:ext uri="{FF2B5EF4-FFF2-40B4-BE49-F238E27FC236}">
                <a16:creationId xmlns:a16="http://schemas.microsoft.com/office/drawing/2014/main" id="{B1583734-CD7C-0C5C-9904-63072640EF34}"/>
              </a:ext>
            </a:extLst>
          </p:cNvPr>
          <p:cNvSpPr/>
          <p:nvPr/>
        </p:nvSpPr>
        <p:spPr>
          <a:xfrm>
            <a:off x="5331686" y="64111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Kanit Light" panose="020B0604020202020204" charset="-34"/>
                <a:cs typeface="Kanit Light" panose="020B0604020202020204" charset="-34"/>
              </a:rPr>
              <a:t>Horizontal and vertical flipping were applied to the MRI images to increase data diversity.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07952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Classification Algorithms and Data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680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CNN Model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170515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Convolutional Neural Network with convolutional and max pooling layers for feature extraction.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26731" y="31765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680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Classification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170515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Flattened features passed through dense layers with a sigmoid activation for binary classification.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452604" y="35650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1326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Training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62308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Trained using Adam optimizer and binary cross-entropy loss function for accurate results.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064103" y="579096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1857256" y="51326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Performance Analysis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5623084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Evaluated using accuracy, loss, precision, recall, F1-score, and confusion matrix.</a:t>
            </a:r>
            <a:endParaRPr lang="en-US" sz="17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838230" y="540246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26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6C235FF9-3916-5CDD-4871-F2CB8A805BF7}"/>
              </a:ext>
            </a:extLst>
          </p:cNvPr>
          <p:cNvSpPr/>
          <p:nvPr/>
        </p:nvSpPr>
        <p:spPr>
          <a:xfrm>
            <a:off x="1299555" y="686872"/>
            <a:ext cx="5337691" cy="667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272D45"/>
                </a:solidFill>
                <a:latin typeface="Kanit Light" pitchFamily="34" charset="0"/>
                <a:cs typeface="Kanit Light" pitchFamily="34" charset="-120"/>
              </a:rPr>
              <a:t>Training curves</a:t>
            </a:r>
            <a:endParaRPr lang="en-US" sz="4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B1750B-937D-5B31-A0F5-1DF4BDF11D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17893" y="1678123"/>
            <a:ext cx="5101012" cy="39860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1D560C-69FB-93F2-251E-2CE4860E9FA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202914" y="1678123"/>
            <a:ext cx="5035428" cy="39860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3168D4-6082-20EA-557A-15A5107EB706}"/>
              </a:ext>
            </a:extLst>
          </p:cNvPr>
          <p:cNvSpPr txBox="1"/>
          <p:nvPr/>
        </p:nvSpPr>
        <p:spPr>
          <a:xfrm>
            <a:off x="1299555" y="5800636"/>
            <a:ext cx="5337690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latin typeface="Kanit Light" panose="020B0604020202020204" charset="-34"/>
                <a:cs typeface="Kanit Light" panose="020B0604020202020204" charset="-34"/>
              </a:rPr>
              <a:t>Accuracy Curve:</a:t>
            </a:r>
          </a:p>
          <a:p>
            <a:pPr algn="just"/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The training accuracy steadily improved and crossed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90% 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by the final epoch. Validation accuracy stayed around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88–89% 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but slightly dropped after epoch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6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, indicating potential overfitting. Overall, the model performed well on both datasets.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854D06-6FE4-7A96-5804-AD674642B49B}"/>
              </a:ext>
            </a:extLst>
          </p:cNvPr>
          <p:cNvSpPr txBox="1"/>
          <p:nvPr/>
        </p:nvSpPr>
        <p:spPr>
          <a:xfrm>
            <a:off x="8110410" y="5800636"/>
            <a:ext cx="533769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latin typeface="Kanit Light" panose="020B0604020202020204" charset="-34"/>
                <a:cs typeface="Kanit Light" panose="020B0604020202020204" charset="-34"/>
              </a:rPr>
              <a:t>Loss Curve:</a:t>
            </a:r>
          </a:p>
          <a:p>
            <a:pPr algn="just"/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Training loss decreased from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1.0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 to about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0.26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, while validation loss stayed between 0.28 and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0.36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. Minor fluctuations appeared after epoch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4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, but the overall low loss values indicate effective learning and stable model performance.</a:t>
            </a:r>
          </a:p>
          <a:p>
            <a:pPr algn="just"/>
            <a:endParaRPr lang="en-US" dirty="0">
              <a:latin typeface="Kanit Light" panose="020B0604020202020204" charset="-34"/>
              <a:cs typeface="Kanit Light" panose="020B0604020202020204" charset="-3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C6752-D61C-5976-AA10-3F99FABD0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48A158E5-E12F-A82C-2DA5-5D7EE500909C}"/>
              </a:ext>
            </a:extLst>
          </p:cNvPr>
          <p:cNvSpPr/>
          <p:nvPr/>
        </p:nvSpPr>
        <p:spPr>
          <a:xfrm>
            <a:off x="1299555" y="686872"/>
            <a:ext cx="5337691" cy="667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Results and Discussion</a:t>
            </a:r>
            <a:endParaRPr lang="en-US" sz="4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BAB8F-F8C1-99C9-8AFC-58AFB287BE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44056" y="1724322"/>
            <a:ext cx="5999643" cy="36198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4CC206-C2A9-9F0B-9478-25F7CC612AF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5388" y="1727799"/>
            <a:ext cx="4818912" cy="38875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ADAE50-9778-C831-1352-386EADF6025D}"/>
              </a:ext>
            </a:extLst>
          </p:cNvPr>
          <p:cNvSpPr txBox="1"/>
          <p:nvPr/>
        </p:nvSpPr>
        <p:spPr>
          <a:xfrm>
            <a:off x="1299555" y="5903208"/>
            <a:ext cx="115147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The confusion matrix highlights the performance of the CNN model in brain tumor detection. It accurately classified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44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 non-tumor cases and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23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 tumor cases. However, it misclassified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2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 non-tumor images as tumor and </a:t>
            </a:r>
            <a:r>
              <a:rPr lang="en-US" sz="2400" dirty="0">
                <a:latin typeface="Kanit Light" panose="020B0604020202020204" charset="-34"/>
                <a:cs typeface="Kanit Light" panose="020B0604020202020204" charset="-34"/>
              </a:rPr>
              <a:t>6</a:t>
            </a:r>
            <a:r>
              <a:rPr lang="en-US" dirty="0">
                <a:latin typeface="Kanit Light" panose="020B0604020202020204" charset="-34"/>
                <a:cs typeface="Kanit Light" panose="020B0604020202020204" charset="-34"/>
              </a:rPr>
              <a:t> tumor images as non-tumor. These results indicate strong precision in detecting non-tumor cases and generally reliable tumor detection, supporting the model's effectiveness for medical image classification tasks.</a:t>
            </a:r>
          </a:p>
        </p:txBody>
      </p:sp>
    </p:spTree>
    <p:extLst>
      <p:ext uri="{BB962C8B-B14F-4D97-AF65-F5344CB8AC3E}">
        <p14:creationId xmlns:p14="http://schemas.microsoft.com/office/powerpoint/2010/main" val="3382122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6527" y="618053"/>
            <a:ext cx="5337691" cy="667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Results and Discussion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86527" y="1712000"/>
            <a:ext cx="6368534" cy="704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89%</a:t>
            </a:r>
            <a:endParaRPr lang="en-US" sz="5500" dirty="0"/>
          </a:p>
        </p:txBody>
      </p:sp>
      <p:sp>
        <p:nvSpPr>
          <p:cNvPr id="4" name="Text 2"/>
          <p:cNvSpPr/>
          <p:nvPr/>
        </p:nvSpPr>
        <p:spPr>
          <a:xfrm>
            <a:off x="2636401" y="2683192"/>
            <a:ext cx="2668786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Accuracy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786527" y="3144798"/>
            <a:ext cx="6368534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Overall accuracy of the CNN model in brain tumor detection.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75220" y="1712000"/>
            <a:ext cx="6368653" cy="704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0.89</a:t>
            </a:r>
            <a:endParaRPr lang="en-US" sz="5500" dirty="0"/>
          </a:p>
        </p:txBody>
      </p:sp>
      <p:sp>
        <p:nvSpPr>
          <p:cNvPr id="7" name="Text 5"/>
          <p:cNvSpPr/>
          <p:nvPr/>
        </p:nvSpPr>
        <p:spPr>
          <a:xfrm>
            <a:off x="9325094" y="2683192"/>
            <a:ext cx="2668786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F1-Score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475220" y="3144798"/>
            <a:ext cx="6368653" cy="682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Indicates robust performance in distinguishing tumor presence.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86527" y="4574858"/>
            <a:ext cx="6368534" cy="704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44</a:t>
            </a:r>
            <a:endParaRPr lang="en-US" sz="5500" dirty="0"/>
          </a:p>
        </p:txBody>
      </p:sp>
      <p:sp>
        <p:nvSpPr>
          <p:cNvPr id="10" name="Text 8"/>
          <p:cNvSpPr/>
          <p:nvPr/>
        </p:nvSpPr>
        <p:spPr>
          <a:xfrm>
            <a:off x="2636401" y="5546050"/>
            <a:ext cx="2668786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True Negatives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786527" y="6007656"/>
            <a:ext cx="6368534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Correctly predicted non-tumor cases.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475220" y="4574858"/>
            <a:ext cx="6368653" cy="704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23</a:t>
            </a:r>
            <a:endParaRPr lang="en-US" sz="5500" dirty="0"/>
          </a:p>
        </p:txBody>
      </p:sp>
      <p:sp>
        <p:nvSpPr>
          <p:cNvPr id="13" name="Text 11"/>
          <p:cNvSpPr/>
          <p:nvPr/>
        </p:nvSpPr>
        <p:spPr>
          <a:xfrm>
            <a:off x="9325094" y="5546050"/>
            <a:ext cx="2668786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True Positives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475220" y="6007656"/>
            <a:ext cx="6368653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Correctly predicted tumor cases.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86527" y="6589276"/>
            <a:ext cx="13057346" cy="1024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CNN model achieved strong results, effectively identifying tumor and non-tumor images. Training accuracy steadily improved, while validation accuracy remained high, indicating reliable performance. The confusion matrix further validated the model's ability to correctly classify cases.</a:t>
            </a:r>
            <a:endParaRPr lang="en-US" sz="16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517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30178"/>
            <a:ext cx="9342120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Conclusion and Future Recommendations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93790" y="5192792"/>
            <a:ext cx="3031093" cy="204073"/>
          </a:xfrm>
          <a:prstGeom prst="roundRect">
            <a:avLst>
              <a:gd name="adj" fmla="val 4201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93790" y="5702975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Strong Performance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93790" y="6144220"/>
            <a:ext cx="3031093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CNN model demonstrated robust performance with 89% accuracy and an F1-score of 0.89 in brain tumor detection.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130993" y="4886563"/>
            <a:ext cx="3031093" cy="204073"/>
          </a:xfrm>
          <a:prstGeom prst="roundRect">
            <a:avLst>
              <a:gd name="adj" fmla="val 4201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130993" y="539674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Dataset Expansion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130993" y="5837992"/>
            <a:ext cx="3031093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Future work should include more images with diverse tumor types to enhance model generalization.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468195" y="4580334"/>
            <a:ext cx="3031093" cy="204073"/>
          </a:xfrm>
          <a:prstGeom prst="roundRect">
            <a:avLst>
              <a:gd name="adj" fmla="val 4201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468195" y="509051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Advanced Methods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468195" y="5531763"/>
            <a:ext cx="3031093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Incorporating transfer learning with pre-trained models can further improve performance.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805398" y="4274225"/>
            <a:ext cx="3031212" cy="204073"/>
          </a:xfrm>
          <a:prstGeom prst="roundRect">
            <a:avLst>
              <a:gd name="adj" fmla="val 4201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805398" y="478440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Domain Knowledge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805398" y="5225653"/>
            <a:ext cx="3031212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Integrating domain-specific features like tumor size and location may increase accuracy.</a:t>
            </a: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454B7-0FC9-9E50-0769-73C5B3ED8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D5158AA-B4AF-344E-6326-B7F94E7756A7}"/>
              </a:ext>
            </a:extLst>
          </p:cNvPr>
          <p:cNvSpPr/>
          <p:nvPr/>
        </p:nvSpPr>
        <p:spPr>
          <a:xfrm>
            <a:off x="3626070" y="840824"/>
            <a:ext cx="7264837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 anchorCtr="0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dirty="0">
                <a:solidFill>
                  <a:srgbClr val="272D45"/>
                </a:solidFill>
                <a:latin typeface="Kanit Light" pitchFamily="34" charset="0"/>
                <a:cs typeface="Kanit Light" pitchFamily="34" charset="-120"/>
              </a:rPr>
              <a:t>References</a:t>
            </a:r>
            <a:endParaRPr lang="en-US" sz="3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9D419A-D5D2-5968-D334-73E3E1AAF850}"/>
              </a:ext>
            </a:extLst>
          </p:cNvPr>
          <p:cNvSpPr txBox="1"/>
          <p:nvPr/>
        </p:nvSpPr>
        <p:spPr>
          <a:xfrm>
            <a:off x="2080195" y="1589215"/>
            <a:ext cx="10419645" cy="5559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[1] Paromita Kundu, Chandana Mohanty, and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Sanjeeb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Sahoo.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Retrac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tion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. retraction notice to ”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antiglioma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activity of curcumin-loaded lipid nanoparticles and its enhanced bioavailability in brain tissue for effective glioblastoma therapy” [acta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biomaterialia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8 (2012) 2670-2687]. Acta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Biomater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, 9:7074, 06 2013.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[2] S Gopal Krishna Patro, Nikhil Govil, Surabhi Saxena,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Brojo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Kishore Mishra, Abu Taha Zamani, Achraf Ben Miled, Nikhat Parveen, Hashim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Elshafie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, and Mosab Hamdan. Brain tumor classification using an ensemble of deep learning techniques. IEEE Access, 12:162094–162106, 2024.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[3] Nashaat Hassan and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Wadii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Boulila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. Efficient approach for brain tumor detection and classification using fuzzy thresholding and deep learning algorithms. IEEE Access, PP:1–1, 01 2025.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[4] Bibat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Thokar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, Binod Sapkota, Babu R.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Dawadi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, and Shashidhar R. Joshi. Medical image segmentation for anomaly detection using deep learning techniques. IEEE Access, 12:185460–185481, 2024.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[5] Raja Anwar, Mohammad Abrar, and Faizan Ullah. Transformative transfer learning for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mri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brain tumor precision: Innovative insights. IEEE Access, PP:1–1, 01 2025.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[6] Anees Tariq, Muhammad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Munwar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Iqbal, Muhammad Javed Iqbal, and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and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Iftikhar Ahmad. Transforming brain tumor detection empowering multi class classification with vision transformers and efficientnetv2. IEEE Access, 13:63857–63876, 2025.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[7]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Navoneel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Chakrabarty.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tion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. Brain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mri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images for brain tumor </a:t>
            </a:r>
            <a:r>
              <a:rPr lang="en-US" sz="1400" dirty="0" err="1">
                <a:latin typeface="Martel Sans" panose="020B0604020202020204" charset="0"/>
                <a:cs typeface="Martel Sans" panose="020B0604020202020204" charset="0"/>
              </a:rPr>
              <a:t>detec</a:t>
            </a:r>
            <a:r>
              <a:rPr lang="en-US" sz="1400" dirty="0">
                <a:latin typeface="Martel Sans" panose="020B0604020202020204" charset="0"/>
                <a:cs typeface="Martel Sans" panose="020B0604020202020204" charset="0"/>
              </a:rPr>
              <a:t> https://www.kaggle.com/datasets/navoneel/brain-mri-images-for brain-tumor-detection, 2023. Accessed: 2025-05-24</a:t>
            </a:r>
          </a:p>
        </p:txBody>
      </p:sp>
    </p:spTree>
    <p:extLst>
      <p:ext uri="{BB962C8B-B14F-4D97-AF65-F5344CB8AC3E}">
        <p14:creationId xmlns:p14="http://schemas.microsoft.com/office/powerpoint/2010/main" val="22959437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36890"/>
            <a:ext cx="58189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Questions and Answers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8583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Thank you for attending our presentation on brain tumor detection. We appreciate your interest in our research.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6678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 are now open to any questions you may have about our methods, findings, or future recommendations. Your inquiries are welcome.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5258"/>
            <a:ext cx="61483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Meet Our Research Team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86321" y="2277666"/>
            <a:ext cx="29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/>
              <a:t>Md. Mehedi Hasan Polas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123256"/>
            <a:ext cx="3108245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600" dirty="0"/>
              <a:t>Dept. of Computer Science &amp; Engineering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600" dirty="0"/>
              <a:t>American International University- Bangladesh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600" dirty="0"/>
              <a:t>22-46566-1@student.aiub.edu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4185523" y="2277666"/>
            <a:ext cx="30480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/>
              <a:t>Tridib Sarkar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85404" y="3089488"/>
            <a:ext cx="3048000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/>
              <a:t>Dept. of Computer Science &amp; Engineering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800" dirty="0"/>
              <a:t>American International University- Bangladesh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800" dirty="0"/>
              <a:t>22-46444-1@student.aiub.edu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7517011" y="2277666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Sajin Mahmud Arpon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517011" y="3122414"/>
            <a:ext cx="3048119" cy="3991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/>
              <a:t>Dept. of Computer Science &amp; Engineering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800" dirty="0"/>
              <a:t>American International University- Bangladesh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800" dirty="0"/>
              <a:t>22-46629-1@student.aiub.edu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10848499" y="2277666"/>
            <a:ext cx="304823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/>
              <a:t>Talha Hossain Sifat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848499" y="3122414"/>
            <a:ext cx="3048238" cy="3991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/>
              <a:t>Dept. of Computer Science &amp; Engineering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800" dirty="0"/>
              <a:t>American International University- Bangladesh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800" dirty="0"/>
              <a:t>22-46344-1@student.aiub.edu</a:t>
            </a:r>
            <a:endParaRPr lang="en-US" sz="2000" dirty="0"/>
          </a:p>
        </p:txBody>
      </p:sp>
      <p:sp>
        <p:nvSpPr>
          <p:cNvPr id="15" name="Text 5">
            <a:extLst>
              <a:ext uri="{FF2B5EF4-FFF2-40B4-BE49-F238E27FC236}">
                <a16:creationId xmlns:a16="http://schemas.microsoft.com/office/drawing/2014/main" id="{27544C15-1827-EC7F-0BC2-8084B4AC1FA6}"/>
              </a:ext>
            </a:extLst>
          </p:cNvPr>
          <p:cNvSpPr/>
          <p:nvPr/>
        </p:nvSpPr>
        <p:spPr>
          <a:xfrm>
            <a:off x="10275977" y="6255832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cs typeface="Kanit Light" pitchFamily="34" charset="-120"/>
              </a:rPr>
              <a:t>Supervised by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nl-NL" sz="2200" dirty="0"/>
              <a:t>Prof. Dr. Md. Asraf Ali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28067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Presentation Agenda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672114"/>
            <a:ext cx="510302" cy="5103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386489"/>
            <a:ext cx="2348627" cy="956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Problem Background: Critical Need</a:t>
            </a:r>
            <a:endParaRPr lang="en-US" sz="20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3968" y="1672114"/>
            <a:ext cx="510302" cy="51030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83968" y="2386489"/>
            <a:ext cx="2348746" cy="956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Motivation: Advancing Diagnostics</a:t>
            </a:r>
            <a:endParaRPr lang="en-US" sz="20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87864" y="1672114"/>
            <a:ext cx="510302" cy="51030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487864" y="2386489"/>
            <a:ext cx="2348746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Objective: Simple, Fast, Accurate</a:t>
            </a:r>
            <a:endParaRPr lang="en-US" sz="20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3751302"/>
            <a:ext cx="510302" cy="510302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280190" y="4465677"/>
            <a:ext cx="2348627" cy="956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Methodology: Building the CNN Model</a:t>
            </a:r>
            <a:endParaRPr lang="en-US" sz="2000" dirty="0"/>
          </a:p>
        </p:txBody>
      </p:sp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83968" y="3751302"/>
            <a:ext cx="510302" cy="510302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8883968" y="4465677"/>
            <a:ext cx="2348746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Collection and Validation</a:t>
            </a:r>
            <a:endParaRPr lang="en-US" sz="2000" dirty="0"/>
          </a:p>
        </p:txBody>
      </p:sp>
      <p:pic>
        <p:nvPicPr>
          <p:cNvPr id="14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87864" y="3751302"/>
            <a:ext cx="510302" cy="510302"/>
          </a:xfrm>
          <a:prstGeom prst="rect">
            <a:avLst/>
          </a:prstGeom>
        </p:spPr>
      </p:pic>
      <p:sp>
        <p:nvSpPr>
          <p:cNvPr id="15" name="Text 6"/>
          <p:cNvSpPr/>
          <p:nvPr/>
        </p:nvSpPr>
        <p:spPr>
          <a:xfrm>
            <a:off x="11487864" y="4465677"/>
            <a:ext cx="2348746" cy="956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Preprocessing and Feature Extraction</a:t>
            </a:r>
            <a:endParaRPr lang="en-US" sz="2000" dirty="0"/>
          </a:p>
        </p:txBody>
      </p:sp>
      <p:pic>
        <p:nvPicPr>
          <p:cNvPr id="16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80190" y="5830491"/>
            <a:ext cx="510302" cy="510302"/>
          </a:xfrm>
          <a:prstGeom prst="rect">
            <a:avLst/>
          </a:prstGeom>
        </p:spPr>
      </p:pic>
      <p:sp>
        <p:nvSpPr>
          <p:cNvPr id="17" name="Text 7"/>
          <p:cNvSpPr/>
          <p:nvPr/>
        </p:nvSpPr>
        <p:spPr>
          <a:xfrm>
            <a:off x="6280190" y="6544866"/>
            <a:ext cx="2348627" cy="956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Classification Algorithms and Data Analysis</a:t>
            </a:r>
            <a:endParaRPr lang="en-US" sz="2000" dirty="0"/>
          </a:p>
        </p:txBody>
      </p:sp>
      <p:pic>
        <p:nvPicPr>
          <p:cNvPr id="18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83968" y="5830491"/>
            <a:ext cx="510302" cy="510302"/>
          </a:xfrm>
          <a:prstGeom prst="rect">
            <a:avLst/>
          </a:prstGeom>
        </p:spPr>
      </p:pic>
      <p:sp>
        <p:nvSpPr>
          <p:cNvPr id="19" name="Text 8"/>
          <p:cNvSpPr/>
          <p:nvPr/>
        </p:nvSpPr>
        <p:spPr>
          <a:xfrm>
            <a:off x="8883968" y="6544866"/>
            <a:ext cx="2348746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Results and Discussion</a:t>
            </a:r>
            <a:endParaRPr lang="en-US" sz="2000" dirty="0"/>
          </a:p>
        </p:txBody>
      </p:sp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487864" y="5830491"/>
            <a:ext cx="510302" cy="510302"/>
          </a:xfrm>
          <a:prstGeom prst="rect">
            <a:avLst/>
          </a:prstGeom>
        </p:spPr>
      </p:pic>
      <p:sp>
        <p:nvSpPr>
          <p:cNvPr id="21" name="Text 9"/>
          <p:cNvSpPr/>
          <p:nvPr/>
        </p:nvSpPr>
        <p:spPr>
          <a:xfrm>
            <a:off x="11487864" y="6544866"/>
            <a:ext cx="2348746" cy="956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Conclusion and Future Recommendations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1515" y="721043"/>
            <a:ext cx="12585859" cy="617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Problem Background: The Critical Need for Early Detection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91515" y="1832372"/>
            <a:ext cx="2469594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Brain Tumors</a:t>
            </a:r>
            <a:endParaRPr lang="en-US" sz="1900" b="1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803" y="1857018"/>
            <a:ext cx="6382703" cy="34813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63803" y="5560576"/>
            <a:ext cx="2469594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Early Detection is Key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563803" y="6066711"/>
            <a:ext cx="6382703" cy="1263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Early and accurate detection through advanced diagnostic methods is crucial. It significantly improves treatment effectiveness and patient survival rates, making this a vital area in modern healthcare research.</a:t>
            </a:r>
            <a:endParaRPr lang="en-US" sz="1550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07B1A2C2-A823-CBA0-5541-1354791A9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94" y="2632491"/>
            <a:ext cx="6382703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Type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  <a:sym typeface="Wingdings" panose="05000000000000000000" pitchFamily="2" charset="2"/>
              </a:rPr>
              <a:t>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They can be either cancerous (malignant) or non-cancerous (benign).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Definition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  <a:sym typeface="Wingdings" panose="05000000000000000000" pitchFamily="2" charset="2"/>
              </a:rPr>
              <a:t>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 Brain tumors are abnormal growths of cells in the brain.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Function Disruption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  <a:sym typeface="Wingdings" panose="05000000000000000000" pitchFamily="2" charset="2"/>
              </a:rPr>
              <a:t>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 These tumors interfere with normal brain function.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Headaches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  <a:sym typeface="Wingdings" panose="05000000000000000000" pitchFamily="2" charset="2"/>
              </a:rPr>
              <a:t>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 One of the most common symptoms is frequent or severe headaches.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Memory Loss &amp; Seizures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  <a:sym typeface="Wingdings" panose="05000000000000000000" pitchFamily="2" charset="2"/>
              </a:rPr>
              <a:t>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 Tumors may cause memory problems and seizures.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Behavioral Changes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  <a:sym typeface="Wingdings" panose="05000000000000000000" pitchFamily="2" charset="2"/>
              </a:rPr>
              <a:t>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anit Light" panose="020B0604020202020204" charset="-34"/>
                <a:cs typeface="Kanit Light" panose="020B0604020202020204" charset="-34"/>
              </a:rPr>
              <a:t> They can lead to changes in behavior or personality by pressing on brain tissues.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355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Motivation: Advancing Diagnostics with Machine Learning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12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5443776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54791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Improved Accuracy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5969556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Machine learning and deep learning approaches enhance the precision of brain tumor classification.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5235893" y="54012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0963" y="5443776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73008" y="54791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Efficient Analysis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973008" y="5969556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Hybrid methods integrate fuzzy thresholding with deep learning for faster and more accurate detection.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9677995" y="54012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63065" y="5443776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415111" y="54791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Utilization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415111" y="5969556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Transfer learning and publicly available datasets optimize model training and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30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Objective: A Simple, Fast, and Accurate System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080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Develop a System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37566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Our primary goal is to create a straightforward and rapid machine learning system for brain tumor detection.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5080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19901" y="2885242"/>
            <a:ext cx="30983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Quick &amp; Accurate Results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37566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system aims to provide fast and precise results to assist medical professionals in their diagnostic process.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2047994"/>
          </a:xfrm>
          <a:prstGeom prst="roundRect">
            <a:avLst>
              <a:gd name="adj" fmla="val 465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8224" y="5522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Broad Applicability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013371"/>
            <a:ext cx="70875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Designed for use in hospitals, clinics, rural health centers, and mobile/cloud platforms to enhance early detection and treatment planning.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36122E6-646E-8134-6CEF-7432CD0EA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645"/>
            <a:ext cx="14630400" cy="73448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86811" y="6629043"/>
            <a:ext cx="7556421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Model Architecture</a:t>
            </a:r>
            <a:endParaRPr lang="en-US" sz="3750" dirty="0"/>
          </a:p>
        </p:txBody>
      </p:sp>
    </p:spTree>
    <p:extLst>
      <p:ext uri="{BB962C8B-B14F-4D97-AF65-F5344CB8AC3E}">
        <p14:creationId xmlns:p14="http://schemas.microsoft.com/office/powerpoint/2010/main" val="2798733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70608-0339-2FD7-2824-91E1E478A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3B7E6C9-C135-CB9E-03BA-96AB77AC6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D4FC6EE-6E73-EBA4-27CB-58AFCA2E9B25}"/>
              </a:ext>
            </a:extLst>
          </p:cNvPr>
          <p:cNvSpPr/>
          <p:nvPr/>
        </p:nvSpPr>
        <p:spPr>
          <a:xfrm>
            <a:off x="793790" y="898208"/>
            <a:ext cx="7556421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Methodology: Building the CNN Model</a:t>
            </a:r>
            <a:endParaRPr lang="en-US" sz="37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D0DF0EE1-DA95-FC4E-6217-A2F1338E12B8}"/>
              </a:ext>
            </a:extLst>
          </p:cNvPr>
          <p:cNvSpPr/>
          <p:nvPr/>
        </p:nvSpPr>
        <p:spPr>
          <a:xfrm>
            <a:off x="1010603" y="2392323"/>
            <a:ext cx="22860" cy="4938951"/>
          </a:xfrm>
          <a:prstGeom prst="roundRect">
            <a:avLst>
              <a:gd name="adj" fmla="val 354232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65F3AEC9-5FFB-923C-59D9-E5F2A806F291}"/>
              </a:ext>
            </a:extLst>
          </p:cNvPr>
          <p:cNvSpPr/>
          <p:nvPr/>
        </p:nvSpPr>
        <p:spPr>
          <a:xfrm>
            <a:off x="1204615" y="2597706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404A72E0-29DE-3F30-FF10-D1AABC257579}"/>
              </a:ext>
            </a:extLst>
          </p:cNvPr>
          <p:cNvSpPr/>
          <p:nvPr/>
        </p:nvSpPr>
        <p:spPr>
          <a:xfrm>
            <a:off x="793730" y="2392323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C6A2F826-51DD-A0D3-B46B-B831F8EB010B}"/>
              </a:ext>
            </a:extLst>
          </p:cNvPr>
          <p:cNvSpPr/>
          <p:nvPr/>
        </p:nvSpPr>
        <p:spPr>
          <a:xfrm>
            <a:off x="865942" y="2428399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2305D296-40E7-53C4-7A41-9BCE29963616}"/>
              </a:ext>
            </a:extLst>
          </p:cNvPr>
          <p:cNvSpPr/>
          <p:nvPr/>
        </p:nvSpPr>
        <p:spPr>
          <a:xfrm>
            <a:off x="1974652" y="2458522"/>
            <a:ext cx="336923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Collection &amp; Preprocessing</a:t>
            </a:r>
            <a:endParaRPr lang="en-US" sz="18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2EDF07D8-2AE1-C7F9-227F-B7A80CCE3C73}"/>
              </a:ext>
            </a:extLst>
          </p:cNvPr>
          <p:cNvSpPr/>
          <p:nvPr/>
        </p:nvSpPr>
        <p:spPr>
          <a:xfrm>
            <a:off x="1974652" y="2875359"/>
            <a:ext cx="637555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Gathering and preparing brain tumor MRI images for model training.</a:t>
            </a:r>
            <a:endParaRPr lang="en-US" sz="15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BBFD7A0D-9957-5D4E-A158-34F045BCB098}"/>
              </a:ext>
            </a:extLst>
          </p:cNvPr>
          <p:cNvSpPr/>
          <p:nvPr/>
        </p:nvSpPr>
        <p:spPr>
          <a:xfrm>
            <a:off x="1204615" y="3774638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70C900B5-E2C3-7235-761C-CE96CD3D3228}"/>
              </a:ext>
            </a:extLst>
          </p:cNvPr>
          <p:cNvSpPr/>
          <p:nvPr/>
        </p:nvSpPr>
        <p:spPr>
          <a:xfrm>
            <a:off x="793730" y="3569256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FC329B08-CF9E-45F5-B5B7-6D6CAE9B69D9}"/>
              </a:ext>
            </a:extLst>
          </p:cNvPr>
          <p:cNvSpPr/>
          <p:nvPr/>
        </p:nvSpPr>
        <p:spPr>
          <a:xfrm>
            <a:off x="865942" y="3605332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DFB341CB-646D-7009-54CE-0996732BCFA8}"/>
              </a:ext>
            </a:extLst>
          </p:cNvPr>
          <p:cNvSpPr/>
          <p:nvPr/>
        </p:nvSpPr>
        <p:spPr>
          <a:xfrm>
            <a:off x="1974652" y="3635454"/>
            <a:ext cx="258520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CNN Model Construction</a:t>
            </a:r>
            <a:endParaRPr lang="en-US" sz="18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B434E880-3516-A47F-D004-C67C573E1EC3}"/>
              </a:ext>
            </a:extLst>
          </p:cNvPr>
          <p:cNvSpPr/>
          <p:nvPr/>
        </p:nvSpPr>
        <p:spPr>
          <a:xfrm>
            <a:off x="1974652" y="4052292"/>
            <a:ext cx="637555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Building a Convolutional Neural Network using Keras Sequential API.</a:t>
            </a:r>
            <a:endParaRPr lang="en-US" sz="1500" dirty="0"/>
          </a:p>
        </p:txBody>
      </p:sp>
      <p:sp>
        <p:nvSpPr>
          <p:cNvPr id="15" name="Shape 12">
            <a:extLst>
              <a:ext uri="{FF2B5EF4-FFF2-40B4-BE49-F238E27FC236}">
                <a16:creationId xmlns:a16="http://schemas.microsoft.com/office/drawing/2014/main" id="{5E5CF79A-19A1-8184-A8CB-D181D1BF7BC5}"/>
              </a:ext>
            </a:extLst>
          </p:cNvPr>
          <p:cNvSpPr/>
          <p:nvPr/>
        </p:nvSpPr>
        <p:spPr>
          <a:xfrm>
            <a:off x="1204615" y="4951571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>
            <a:extLst>
              <a:ext uri="{FF2B5EF4-FFF2-40B4-BE49-F238E27FC236}">
                <a16:creationId xmlns:a16="http://schemas.microsoft.com/office/drawing/2014/main" id="{88457498-82F7-236D-47A4-AECE44BB7532}"/>
              </a:ext>
            </a:extLst>
          </p:cNvPr>
          <p:cNvSpPr/>
          <p:nvPr/>
        </p:nvSpPr>
        <p:spPr>
          <a:xfrm>
            <a:off x="793730" y="4746188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BA6C1513-4EC8-5C5E-255C-4E199A82E18C}"/>
              </a:ext>
            </a:extLst>
          </p:cNvPr>
          <p:cNvSpPr/>
          <p:nvPr/>
        </p:nvSpPr>
        <p:spPr>
          <a:xfrm>
            <a:off x="865942" y="4782264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616FF9B4-9B91-108E-7369-E65C798C9E10}"/>
              </a:ext>
            </a:extLst>
          </p:cNvPr>
          <p:cNvSpPr/>
          <p:nvPr/>
        </p:nvSpPr>
        <p:spPr>
          <a:xfrm>
            <a:off x="1974652" y="4812387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Training &amp; Validation</a:t>
            </a:r>
            <a:endParaRPr lang="en-US" sz="1850" dirty="0"/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2DB6808D-1759-4E82-991C-1E1A6C52382F}"/>
              </a:ext>
            </a:extLst>
          </p:cNvPr>
          <p:cNvSpPr/>
          <p:nvPr/>
        </p:nvSpPr>
        <p:spPr>
          <a:xfrm>
            <a:off x="1974652" y="5229225"/>
            <a:ext cx="6375559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Training the model on preprocessed data and validating its performance.</a:t>
            </a:r>
            <a:endParaRPr lang="en-US" sz="1500" dirty="0"/>
          </a:p>
        </p:txBody>
      </p:sp>
      <p:sp>
        <p:nvSpPr>
          <p:cNvPr id="20" name="Shape 17">
            <a:extLst>
              <a:ext uri="{FF2B5EF4-FFF2-40B4-BE49-F238E27FC236}">
                <a16:creationId xmlns:a16="http://schemas.microsoft.com/office/drawing/2014/main" id="{ECFEE042-A7C1-08E7-1F0B-DBCD55805514}"/>
              </a:ext>
            </a:extLst>
          </p:cNvPr>
          <p:cNvSpPr/>
          <p:nvPr/>
        </p:nvSpPr>
        <p:spPr>
          <a:xfrm>
            <a:off x="1204615" y="6436876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>
            <a:extLst>
              <a:ext uri="{FF2B5EF4-FFF2-40B4-BE49-F238E27FC236}">
                <a16:creationId xmlns:a16="http://schemas.microsoft.com/office/drawing/2014/main" id="{F36C5EFA-14DE-4CE3-7A40-FD7AE2852187}"/>
              </a:ext>
            </a:extLst>
          </p:cNvPr>
          <p:cNvSpPr/>
          <p:nvPr/>
        </p:nvSpPr>
        <p:spPr>
          <a:xfrm>
            <a:off x="793730" y="6231493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19">
            <a:extLst>
              <a:ext uri="{FF2B5EF4-FFF2-40B4-BE49-F238E27FC236}">
                <a16:creationId xmlns:a16="http://schemas.microsoft.com/office/drawing/2014/main" id="{3FC4B289-A14C-A233-1792-9A3DD3B82D16}"/>
              </a:ext>
            </a:extLst>
          </p:cNvPr>
          <p:cNvSpPr/>
          <p:nvPr/>
        </p:nvSpPr>
        <p:spPr>
          <a:xfrm>
            <a:off x="865942" y="6267569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>
            <a:extLst>
              <a:ext uri="{FF2B5EF4-FFF2-40B4-BE49-F238E27FC236}">
                <a16:creationId xmlns:a16="http://schemas.microsoft.com/office/drawing/2014/main" id="{97080A72-3117-C6E5-E3EC-57E1AD020209}"/>
              </a:ext>
            </a:extLst>
          </p:cNvPr>
          <p:cNvSpPr/>
          <p:nvPr/>
        </p:nvSpPr>
        <p:spPr>
          <a:xfrm>
            <a:off x="1974652" y="6297692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Evaluation &amp; Selection</a:t>
            </a:r>
            <a:endParaRPr lang="en-US" sz="1850" dirty="0"/>
          </a:p>
        </p:txBody>
      </p:sp>
      <p:sp>
        <p:nvSpPr>
          <p:cNvPr id="24" name="Text 21">
            <a:extLst>
              <a:ext uri="{FF2B5EF4-FFF2-40B4-BE49-F238E27FC236}">
                <a16:creationId xmlns:a16="http://schemas.microsoft.com/office/drawing/2014/main" id="{826AB988-C787-24CC-48DA-B6FCB2BBF5C4}"/>
              </a:ext>
            </a:extLst>
          </p:cNvPr>
          <p:cNvSpPr/>
          <p:nvPr/>
        </p:nvSpPr>
        <p:spPr>
          <a:xfrm>
            <a:off x="1974652" y="6714530"/>
            <a:ext cx="6375559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Measuring performance with metrics like accuracy, precision, recall, and F1-score to select the best model.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856434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64895"/>
            <a:ext cx="7184946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Collection and Validation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061448"/>
            <a:ext cx="1077397" cy="15861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94322" y="2276832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Source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2194322" y="2742605"/>
            <a:ext cx="6155888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dataset was collected from Kaggle, containing 253 brain MRI images: 155 with tumors and 98 without.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647599"/>
            <a:ext cx="1077397" cy="15861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94322" y="386298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Image Format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2194322" y="4328755"/>
            <a:ext cx="6155888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Images are in grayscale and clearly labeled ("yes" for tumor, "no" for no tumor) for easy processing.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233749"/>
            <a:ext cx="1077397" cy="19309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94322" y="544913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Validation Process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2194322" y="5914906"/>
            <a:ext cx="6155888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Data validation ensured completeness, correctness, proper organization, and ethical standards, removing any unclear or missing images.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1435</Words>
  <Application>Microsoft Office PowerPoint</Application>
  <PresentationFormat>Custom</PresentationFormat>
  <Paragraphs>155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Kanit Light</vt:lpstr>
      <vt:lpstr>Martel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Brain-Tumor-Detection-Using-Dense-Net</dc:title>
  <dc:subject>PptxGenJS Presentation</dc:subject>
  <dc:creator>Sajin Mahmud Arpon</dc:creator>
  <cp:keywords>Computer Vision</cp:keywords>
  <cp:lastModifiedBy>MD. MEHEDI HASAN POLAS</cp:lastModifiedBy>
  <cp:revision>8</cp:revision>
  <dcterms:created xsi:type="dcterms:W3CDTF">2025-05-26T10:13:44Z</dcterms:created>
  <dcterms:modified xsi:type="dcterms:W3CDTF">2025-05-27T15:29:35Z</dcterms:modified>
</cp:coreProperties>
</file>